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8" r:id="rId2"/>
    <p:sldId id="267" r:id="rId3"/>
    <p:sldId id="282" r:id="rId4"/>
    <p:sldId id="260" r:id="rId5"/>
    <p:sldId id="293" r:id="rId6"/>
    <p:sldId id="294" r:id="rId7"/>
    <p:sldId id="283" r:id="rId8"/>
    <p:sldId id="296" r:id="rId9"/>
    <p:sldId id="295" r:id="rId10"/>
    <p:sldId id="285" r:id="rId11"/>
    <p:sldId id="262" r:id="rId12"/>
    <p:sldId id="288" r:id="rId13"/>
    <p:sldId id="290" r:id="rId14"/>
    <p:sldId id="291" r:id="rId15"/>
    <p:sldId id="292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  <p:sldId id="297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E1A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933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5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3/27/2026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79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95E489E-B152-8E2E-DFC1-5F1190FB6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/>
          <a:stretch>
            <a:fillRect/>
          </a:stretch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93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DE59-3A9C-4750-8AAD-AA229337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568172"/>
            <a:ext cx="11372295" cy="923277"/>
          </a:xfrm>
        </p:spPr>
        <p:txBody>
          <a:bodyPr>
            <a:normAutofit/>
          </a:bodyPr>
          <a:lstStyle/>
          <a:p>
            <a:pPr algn="ctr"/>
            <a:endParaRPr lang="uk-UA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кутник: округлені кути 4">
            <a:extLst>
              <a:ext uri="{FF2B5EF4-FFF2-40B4-BE49-F238E27FC236}">
                <a16:creationId xmlns:a16="http://schemas.microsoft.com/office/drawing/2014/main" id="{66FFA26E-2E41-4CFC-BE41-48DD73253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" y="197528"/>
            <a:ext cx="12192000" cy="6462944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endParaRPr lang="uk-UA" sz="2800" b="1" dirty="0">
              <a:solidFill>
                <a:schemeClr val="bg1"/>
              </a:solidFill>
            </a:endParaRPr>
          </a:p>
          <a:p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Відкритий ринок праці та швидка зайнятість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Структурна асиметрія </a:t>
            </a:r>
            <a:r>
              <a:rPr lang="uk-UA" sz="2800" dirty="0">
                <a:solidFill>
                  <a:schemeClr val="bg1"/>
                </a:solidFill>
              </a:rPr>
              <a:t>(швидке працевлаштування, але повільна професійна реалізація)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Сегментованість ринку праці </a:t>
            </a:r>
            <a:r>
              <a:rPr lang="uk-UA" sz="2800" dirty="0">
                <a:solidFill>
                  <a:schemeClr val="bg1"/>
                </a:solidFill>
              </a:rPr>
              <a:t>(особи з вищою освітою часто працюють не за фахом через мовні та інституційні бар’єри)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Декваліфікація як адаптаційна стратегія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Транснаціональна зайнятість </a:t>
            </a:r>
            <a:r>
              <a:rPr lang="uk-UA" sz="2800" dirty="0">
                <a:solidFill>
                  <a:schemeClr val="bg1"/>
                </a:solidFill>
              </a:rPr>
              <a:t>(збереження професійних зв’язків з Україною та іншими країнами через дистанційну роботу)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Нові навички, можливості професійного розвитку та доступ до перекваліфікації </a:t>
            </a:r>
            <a:endParaRPr lang="uk-UA" sz="28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302ED319-4A3C-4595-AAF0-E2EB38D8D4E5}"/>
              </a:ext>
            </a:extLst>
          </p:cNvPr>
          <p:cNvSpPr/>
          <p:nvPr/>
        </p:nvSpPr>
        <p:spPr>
          <a:xfrm>
            <a:off x="861133" y="568172"/>
            <a:ext cx="10564427" cy="974416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cap="all" dirty="0">
                <a:solidFill>
                  <a:schemeClr val="accent6">
                    <a:lumMod val="50000"/>
                  </a:schemeClr>
                </a:solidFill>
                <a:latin typeface="Sitka Heading Semibold" pitchFamily="2" charset="0"/>
                <a:cs typeface="Dubai Light" panose="020B0303030403030204" pitchFamily="34" charset="-78"/>
              </a:rPr>
              <a:t>Особливості економічної інтеграції та професійної самореалізації</a:t>
            </a:r>
          </a:p>
        </p:txBody>
      </p:sp>
    </p:spTree>
    <p:extLst>
      <p:ext uri="{BB962C8B-B14F-4D97-AF65-F5344CB8AC3E}">
        <p14:creationId xmlns:p14="http://schemas.microsoft.com/office/powerpoint/2010/main" val="117379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2218B-DFF0-BA03-00DD-BD60CBC5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463398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uk-UA" spc="0" dirty="0">
                <a:latin typeface="Calibri" panose="020F0502020204030204" pitchFamily="34" charset="0"/>
                <a:cs typeface="Calibri" panose="020F0502020204030204" pitchFamily="34" charset="0"/>
              </a:rPr>
              <a:t>Соціальні зв’язки з Україною. Основні форми та харектеристики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B6B01A8-625D-A8BA-3207-A90BB1E1981B}"/>
              </a:ext>
            </a:extLst>
          </p:cNvPr>
          <p:cNvSpPr/>
          <p:nvPr/>
        </p:nvSpPr>
        <p:spPr>
          <a:xfrm>
            <a:off x="97654" y="1225118"/>
            <a:ext cx="4580878" cy="5446934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Регулярна комунікація, яка має щоденний і системний характер;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Приїзд родичів з України до Латвії;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Підтримка волонтерських ініціатив в Україні;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Відвідини України;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 навчання дітей в українських школах.</a:t>
            </a:r>
            <a:endParaRPr lang="uk-UA" sz="23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56809-CD74-4A17-BF24-C6E3FE7A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5" y="1994886"/>
            <a:ext cx="7327551" cy="34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4810A-A056-4E1E-B7F1-EC10BCD5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77049"/>
            <a:ext cx="10026650" cy="603682"/>
          </a:xfrm>
        </p:spPr>
        <p:txBody>
          <a:bodyPr>
            <a:normAutofit/>
          </a:bodyPr>
          <a:lstStyle/>
          <a:p>
            <a:r>
              <a:rPr lang="uk-UA" b="1" spc="0" dirty="0">
                <a:latin typeface="Calibri" panose="020F0502020204030204" pitchFamily="34" charset="0"/>
                <a:cs typeface="Calibri" panose="020F0502020204030204" pitchFamily="34" charset="0"/>
              </a:rPr>
              <a:t>Візія майбутнього та перспективи повернення в Україну </a:t>
            </a:r>
            <a:endParaRPr lang="uk-UA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3A096-92D4-4800-B099-BF669D4B3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617" y="1713391"/>
            <a:ext cx="6054571" cy="4749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Міграційні рішення українців є динамічними, а не остаточними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Частина мігрантів орієнтується на </a:t>
            </a:r>
            <a:r>
              <a:rPr lang="uk-UA" sz="2500" b="1" dirty="0">
                <a:latin typeface="Calibri" panose="020F0502020204030204" pitchFamily="34" charset="0"/>
                <a:cs typeface="Calibri" panose="020F0502020204030204" pitchFamily="34" charset="0"/>
              </a:rPr>
              <a:t>вторинну </a:t>
            </a: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міграцію (до третіх країн) через економічні обмеження в Латвії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Інші залишаються завдяки досягнутій</a:t>
            </a:r>
            <a:r>
              <a:rPr lang="uk-UA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стабільності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500" dirty="0">
                <a:latin typeface="Calibri" panose="020F0502020204030204" pitchFamily="34" charset="0"/>
                <a:cs typeface="Calibri" panose="020F0502020204030204" pitchFamily="34" charset="0"/>
              </a:rPr>
              <a:t>Вирішальними є не лише доходи, а й нематеріальні чинники: безпека, соціальні гарантії, якість повсякденного життя тощо.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CADA3-4FDF-4A36-9E2D-0A8436E1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5806" y="1784411"/>
            <a:ext cx="4749552" cy="4678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Бажання повернутися зберігається, але обмежене ризиками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Рішення про повернення має  індивідуальні чинники і не завжди в свідчить про невдалу інтеграцію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Формується подвійна орієнтація: на батьківщину і на інтеграцію в країні перебування</a:t>
            </a:r>
            <a:endParaRPr lang="uk-U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23267E-CDF4-4015-95EB-0A49E1FD481C}"/>
              </a:ext>
            </a:extLst>
          </p:cNvPr>
          <p:cNvCxnSpPr>
            <a:cxnSpLocks/>
          </p:cNvCxnSpPr>
          <p:nvPr/>
        </p:nvCxnSpPr>
        <p:spPr>
          <a:xfrm>
            <a:off x="794327" y="1322773"/>
            <a:ext cx="10381673" cy="0"/>
          </a:xfrm>
          <a:prstGeom prst="line">
            <a:avLst/>
          </a:prstGeom>
          <a:ln w="57150" cmpd="sng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1A809">
                <a:tint val="66000"/>
                <a:satMod val="160000"/>
              </a:srgbClr>
            </a:gs>
            <a:gs pos="44000">
              <a:srgbClr val="E1A809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E50F-8F73-5708-9D85-C85DCC5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74072"/>
            <a:ext cx="10026650" cy="682371"/>
          </a:xfrm>
        </p:spPr>
        <p:txBody>
          <a:bodyPr>
            <a:normAutofit/>
          </a:bodyPr>
          <a:lstStyle/>
          <a:p>
            <a:pPr algn="ctr"/>
            <a:r>
              <a:rPr lang="uk-UA" sz="3000" b="1" spc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Рекомендації до органів влади України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CD35CB-3981-938C-550D-82523B76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056443"/>
            <a:ext cx="11185864" cy="54274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Зміна вектору загальної міграційної політики </a:t>
            </a:r>
            <a:r>
              <a:rPr lang="ru-RU" sz="2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«від повернення до участі»</a:t>
            </a: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Рекомендуємо: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офіційно закріпити у стратегічних документах модель «залучення діаспори» замість лише очікуваного повернення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визнати «відкладене повернення» нормальною життєвою стратегією, а не втратою й розвивати комунікацію, що довготривале перебування за кордоном не означає втрати зв’язку з Україною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запровадити політику багаторівневої належності (можливість бути інтегрованим у ЄС і включеним в Україну одночасно, зокрема доступ до державних сервісів з-за кордону, участь у програмах освіти, економіки та відбудови дистанційно)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сформувати інструменти транснаціонального залучення, зокрема забезпечити можливість дистанційної участі у відбудові (експертні контракти, короткі проєкти, консультування громад)</a:t>
            </a:r>
            <a:endParaRPr lang="uk-UA" sz="2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0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1A809">
                <a:tint val="66000"/>
                <a:satMod val="160000"/>
              </a:srgbClr>
            </a:gs>
            <a:gs pos="44000">
              <a:srgbClr val="E1A809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E50F-8F73-5708-9D85-C85DCC5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74072"/>
            <a:ext cx="10026650" cy="682371"/>
          </a:xfrm>
        </p:spPr>
        <p:txBody>
          <a:bodyPr>
            <a:normAutofit/>
          </a:bodyPr>
          <a:lstStyle/>
          <a:p>
            <a:pPr algn="ctr"/>
            <a:r>
              <a:rPr lang="uk-UA" sz="3000" b="1" spc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Рекомендації до органів влади України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CD35CB-3981-938C-550D-82523B76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056443"/>
            <a:ext cx="11292397" cy="54274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Співпраця з українськими організаціями за кордоном і </a:t>
            </a:r>
            <a:r>
              <a:rPr lang="uk-UA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перетворення громади на постійного партнера держави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Рекомендуємо: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адаптація новоприбулих (первинні консультації щодо проживання, документів, медицини, освіти, супровід у перші місяці перебування, орієнтаційні зустрічі про правила та можливості країни) з метою зменшення соціальної ізоляції й навантаження на консульства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інформаційна підтримка (перевірена інформація українською мовою, роз’яснення змін законодавства, протидія дезінформації), яка формує довіру до держави і зменшує вплив маніпуляцій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освітні заходи (курси мови, школи та гуртки для дітей, просвітницькі лекції), що зберігає зв’язок з Україною без перешкод для інтеграції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соціальний супровід (зокрема, психологічна підтримка, допомога в кризових ситуаціях, перенаправлення до місцевих служб)</a:t>
            </a:r>
          </a:p>
        </p:txBody>
      </p:sp>
    </p:spTree>
    <p:extLst>
      <p:ext uri="{BB962C8B-B14F-4D97-AF65-F5344CB8AC3E}">
        <p14:creationId xmlns:p14="http://schemas.microsoft.com/office/powerpoint/2010/main" val="134367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1A809">
                <a:tint val="66000"/>
                <a:satMod val="160000"/>
              </a:srgbClr>
            </a:gs>
            <a:gs pos="44000">
              <a:srgbClr val="E1A809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E50F-8F73-5708-9D85-C85DCC5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07237"/>
            <a:ext cx="10026650" cy="682371"/>
          </a:xfrm>
        </p:spPr>
        <p:txBody>
          <a:bodyPr>
            <a:normAutofit/>
          </a:bodyPr>
          <a:lstStyle/>
          <a:p>
            <a:pPr algn="ctr"/>
            <a:r>
              <a:rPr lang="uk-UA" sz="3000" b="1" spc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Рекомендації до органів влади України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CD35CB-3981-938C-550D-82523B76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2" y="1473692"/>
            <a:ext cx="10884022" cy="50102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Формування </a:t>
            </a:r>
            <a:r>
              <a:rPr lang="uk-UA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політики майбутнього повернення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Рекомендуємо: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створити реєстр майбутнього повернення та гарантій для забезпечення житлом, передбачивши онлайн-реєстрацію сім’ї або особи, зазначення регіону потенційного повернення, фіксацію житлових потреб тощо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забезпечити визнання кваліфікацій і стажу, отриманих за кордоном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uk-UA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запровадити програми сприяння повернення з короткотерміновою фінансовою підтримкою (наприклад, часткова компенсація оренди житла) або одноразовими виплатами</a:t>
            </a:r>
          </a:p>
        </p:txBody>
      </p:sp>
    </p:spTree>
    <p:extLst>
      <p:ext uri="{BB962C8B-B14F-4D97-AF65-F5344CB8AC3E}">
        <p14:creationId xmlns:p14="http://schemas.microsoft.com/office/powerpoint/2010/main" val="62278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2218B-DFF0-BA03-00DD-BD60CBC5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404E0A-1986-1F2B-A80C-6686004F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B6B01A8-625D-A8BA-3207-A90BB1E1981B}"/>
              </a:ext>
            </a:extLst>
          </p:cNvPr>
          <p:cNvSpPr/>
          <p:nvPr/>
        </p:nvSpPr>
        <p:spPr>
          <a:xfrm>
            <a:off x="314633" y="312174"/>
            <a:ext cx="11562734" cy="6233652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Мігрантська громадська організація </a:t>
            </a:r>
            <a:r>
              <a:rPr lang="uk-UA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– це інституціоналізована форма об’єднання осіб, метою яких є колективне подолання викликів, що пов’язані з процесами адаптації та інтеграції до нових умов життя, а також збереження ідентичності, різних практик та традицій громади на національному підґрунті</a:t>
            </a:r>
            <a:endParaRPr lang="uk-UA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6F2A996-70A3-6AF1-7759-2D90C423C034}"/>
              </a:ext>
            </a:extLst>
          </p:cNvPr>
          <p:cNvSpPr/>
          <p:nvPr/>
        </p:nvSpPr>
        <p:spPr>
          <a:xfrm>
            <a:off x="2709545" y="1009174"/>
            <a:ext cx="6766560" cy="655637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Sitka Heading Semibold" pitchFamily="2" charset="0"/>
                <a:cs typeface="Dubai Light" panose="020B0303030403030204" pitchFamily="34" charset="-78"/>
              </a:rPr>
              <a:t>Громадотворення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71886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3428169-D723-BE56-5D9E-9AC42EAB34A7}"/>
              </a:ext>
            </a:extLst>
          </p:cNvPr>
          <p:cNvSpPr/>
          <p:nvPr/>
        </p:nvSpPr>
        <p:spPr>
          <a:xfrm>
            <a:off x="284480" y="2184400"/>
            <a:ext cx="5892800" cy="3789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 є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сприятливе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відкрите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Однак і таке, що вимагає високої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активності 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адаптації 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проєктної моделі функціонування організацій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35ECE48-990B-CB3F-3FDC-2A210FBD437D}"/>
              </a:ext>
            </a:extLst>
          </p:cNvPr>
          <p:cNvSpPr/>
          <p:nvPr/>
        </p:nvSpPr>
        <p:spPr>
          <a:xfrm>
            <a:off x="6431278" y="2184399"/>
            <a:ext cx="5476242" cy="37896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Респонденти наголосили на важливості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ініціативи як чинника громадотворення</a:t>
            </a:r>
            <a:endParaRPr lang="uk-UA" sz="28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8FB2B5D3-B322-70F1-87C8-ADA5F2818DD2}"/>
              </a:ext>
            </a:extLst>
          </p:cNvPr>
          <p:cNvSpPr/>
          <p:nvPr/>
        </p:nvSpPr>
        <p:spPr>
          <a:xfrm>
            <a:off x="1249680" y="701040"/>
            <a:ext cx="978408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Sitka Heading Semibold" pitchFamily="2" charset="0"/>
                <a:ea typeface="Times New Roman" panose="02020603050405020304" pitchFamily="18" charset="0"/>
              </a:rPr>
              <a:t>Сучасні умови для розвитку громадського активізму</a:t>
            </a:r>
            <a:endParaRPr lang="uk-UA" sz="2800" dirty="0">
              <a:solidFill>
                <a:schemeClr val="bg1"/>
              </a:solidFill>
              <a:latin typeface="Sitka Heading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5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453202-4CD1-BF3B-6C95-5360144639F2}"/>
              </a:ext>
            </a:extLst>
          </p:cNvPr>
          <p:cNvSpPr/>
          <p:nvPr/>
        </p:nvSpPr>
        <p:spPr>
          <a:xfrm>
            <a:off x="1249680" y="701040"/>
            <a:ext cx="978408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Sitka Heading Semibold" pitchFamily="2" charset="0"/>
                <a:ea typeface="Times New Roman" panose="02020603050405020304" pitchFamily="18" charset="0"/>
              </a:rPr>
              <a:t>Сучасні умови для розвитку громадського активізму</a:t>
            </a:r>
            <a:endParaRPr lang="uk-UA" sz="2800" dirty="0">
              <a:solidFill>
                <a:schemeClr val="bg1"/>
              </a:solidFill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60E7ACA0-A0AE-D93B-8CDD-D5B36F32A30A}"/>
              </a:ext>
            </a:extLst>
          </p:cNvPr>
          <p:cNvSpPr/>
          <p:nvPr/>
        </p:nvSpPr>
        <p:spPr>
          <a:xfrm>
            <a:off x="975360" y="2316480"/>
            <a:ext cx="10241280" cy="34442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 мова Латвії надалі залишається бар’єром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ключова роль органів місцевого самоврядування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трансформація взаємин із дипломатичним корпусом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E83C317E-51CF-D85D-ADA6-533B3EAD7946}"/>
              </a:ext>
            </a:extLst>
          </p:cNvPr>
          <p:cNvSpPr/>
          <p:nvPr/>
        </p:nvSpPr>
        <p:spPr>
          <a:xfrm>
            <a:off x="1203960" y="711200"/>
            <a:ext cx="978408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Особливостi громадських органiзацiй українців</a:t>
            </a:r>
            <a:endParaRPr lang="uk-UA" sz="4000" dirty="0">
              <a:solidFill>
                <a:schemeClr val="bg1"/>
              </a:solidFill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6093811B-9345-E181-AABB-FB6072B0F003}"/>
              </a:ext>
            </a:extLst>
          </p:cNvPr>
          <p:cNvSpPr/>
          <p:nvPr/>
        </p:nvSpPr>
        <p:spPr>
          <a:xfrm>
            <a:off x="340196" y="2184400"/>
            <a:ext cx="11511607" cy="4371586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зазначають респонденти,</a:t>
            </a:r>
            <a:endParaRPr lang="uk-UA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 повністю змінила діяльність об’єднань українців</a:t>
            </a:r>
            <a:endParaRPr lang="uk-UA" sz="2800" b="1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2800" i="1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Організаціям властива </a:t>
            </a:r>
            <a:r>
              <a:rPr lang="uk-UA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лідероцентрична модель управління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Більшість об’єднань мають компактне керівне ядро у складі трьох-п’ятьох осіб, де кожен відповідає за окрему ділянку роботи. Тобто існує чітка вертикаль, але вона не розгалужена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2800" b="1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9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1D413-0C7A-7A06-495C-E908DFDCC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се о стране Латвия - Полное описание - Авантаж-тревел">
            <a:extLst>
              <a:ext uri="{FF2B5EF4-FFF2-40B4-BE49-F238E27FC236}">
                <a16:creationId xmlns:a16="http://schemas.microsoft.com/office/drawing/2014/main" id="{C1526674-F6F8-87F6-0452-3DC865E0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7" r="29255" b="-2"/>
          <a:stretch>
            <a:fillRect/>
          </a:stretch>
        </p:blipFill>
        <p:spPr bwMode="auto">
          <a:xfrm>
            <a:off x="20" y="10"/>
            <a:ext cx="387096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Content Placeholder 1046">
            <a:extLst>
              <a:ext uri="{FF2B5EF4-FFF2-40B4-BE49-F238E27FC236}">
                <a16:creationId xmlns:a16="http://schemas.microsoft.com/office/drawing/2014/main" id="{27086353-A18F-14E0-5385-917FDB5C5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669308"/>
            <a:ext cx="7185890" cy="3768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Прямокутник: округлені кути 10">
            <a:extLst>
              <a:ext uri="{FF2B5EF4-FFF2-40B4-BE49-F238E27FC236}">
                <a16:creationId xmlns:a16="http://schemas.microsoft.com/office/drawing/2014/main" id="{9553D175-BD7D-42CD-8EDD-CDA227E7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914044"/>
            <a:ext cx="7185891" cy="860425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Мета дослідження</a:t>
            </a:r>
          </a:p>
        </p:txBody>
      </p:sp>
      <p:sp>
        <p:nvSpPr>
          <p:cNvPr id="8" name="Прямокутник: округлені кути 10">
            <a:extLst>
              <a:ext uri="{FF2B5EF4-FFF2-40B4-BE49-F238E27FC236}">
                <a16:creationId xmlns:a16="http://schemas.microsoft.com/office/drawing/2014/main" id="{A2AEBB75-5A66-4C70-9ED4-7272AD65FD58}"/>
              </a:ext>
            </a:extLst>
          </p:cNvPr>
          <p:cNvSpPr txBox="1">
            <a:spLocks/>
          </p:cNvSpPr>
          <p:nvPr/>
        </p:nvSpPr>
        <p:spPr>
          <a:xfrm>
            <a:off x="4356424" y="2474858"/>
            <a:ext cx="7617041" cy="4145869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проаналізувати специфіку інтеграції вимушених мігрантів з України у Латвії та їхнього залучення до побудови українських спільнот; </a:t>
            </a:r>
          </a:p>
          <a:p>
            <a:pPr algn="ctr"/>
            <a:r>
              <a:rPr lang="uk-UA" cap="none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описати основні аспекти діяльності українських організацій у Латвії та вплив російського повномасштабного вторгнення на пріоритети їхньої діяльності та співпраці</a:t>
            </a:r>
            <a:endParaRPr lang="uk-UA" b="1" spc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6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9E75EB7F-EF75-6BC7-868C-F98D226197A5}"/>
              </a:ext>
            </a:extLst>
          </p:cNvPr>
          <p:cNvSpPr/>
          <p:nvPr/>
        </p:nvSpPr>
        <p:spPr>
          <a:xfrm>
            <a:off x="1203960" y="662039"/>
            <a:ext cx="978408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 лідерства в організаціях українців</a:t>
            </a:r>
            <a:endParaRPr lang="uk-UA" sz="2800" dirty="0">
              <a:solidFill>
                <a:schemeClr val="bg1"/>
              </a:solidFill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90DA2B4-C5B6-9307-53FF-7729E62473BD}"/>
              </a:ext>
            </a:extLst>
          </p:cNvPr>
          <p:cNvSpPr/>
          <p:nvPr/>
        </p:nvSpPr>
        <p:spPr>
          <a:xfrm>
            <a:off x="304801" y="2392516"/>
            <a:ext cx="5410364" cy="3937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кризових ситуаціях демократичні форми ухвалення рішень поступаються місцем прямим наказам. Такий директивний стиль поєднує жорстку вертикаль з ефективною реалізацією швидких мобілізаційних завдань</a:t>
            </a:r>
            <a:endParaRPr lang="uk-UA" sz="2400" dirty="0">
              <a:latin typeface="Book Antiqua" panose="0204060205030503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AD77041-45B9-5972-2A41-0F96396CCC68}"/>
              </a:ext>
            </a:extLst>
          </p:cNvPr>
          <p:cNvSpPr/>
          <p:nvPr/>
        </p:nvSpPr>
        <p:spPr>
          <a:xfrm>
            <a:off x="6476836" y="2392516"/>
            <a:ext cx="5410364" cy="3937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Частина лідерів підпадає під опис людей з високим рівнем енергії, які здатні на самопожертву заради ідеї. Стиль їхнього керівництва ґрунтується на особистому прикладі, коли очільник виконує найбільший обсяг роботи</a:t>
            </a:r>
            <a:endParaRPr lang="uk-UA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1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4C5ACB52-6019-AA26-7D51-CEC5D6ADD80A}"/>
              </a:ext>
            </a:extLst>
          </p:cNvPr>
          <p:cNvSpPr/>
          <p:nvPr/>
        </p:nvSpPr>
        <p:spPr>
          <a:xfrm>
            <a:off x="1325880" y="672199"/>
            <a:ext cx="954024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</a:pPr>
            <a:r>
              <a:rPr lang="uk-UA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Times New Roman" panose="02020603050405020304" pitchFamily="18" charset="0"/>
              </a:rPr>
              <a:t>Специфіка вербування та членства в організаціях</a:t>
            </a:r>
            <a:endParaRPr lang="uk-UA" sz="2800" dirty="0">
              <a:effectLst/>
              <a:latin typeface="Sitka Heading Semibold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D8B630C3-21E4-505B-46C9-7D2A76F82634}"/>
              </a:ext>
            </a:extLst>
          </p:cNvPr>
          <p:cNvSpPr/>
          <p:nvPr/>
        </p:nvSpPr>
        <p:spPr>
          <a:xfrm>
            <a:off x="378542" y="2636519"/>
            <a:ext cx="11434916" cy="991419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</a:t>
            </a:r>
            <a:r>
              <a:rPr lang="en-GB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нових членів відбувається</a:t>
            </a:r>
            <a:endParaRPr lang="uk-UA" sz="28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 </a:t>
            </a:r>
            <a:r>
              <a:rPr lang="en-GB" sz="28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особисті контакти</a:t>
            </a:r>
            <a:r>
              <a:rPr lang="en-GB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соцмережі</a:t>
            </a:r>
            <a:endParaRPr lang="uk-UA" sz="4000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C9C95A-1709-4F33-22C5-7AAF9D0C9C7F}"/>
              </a:ext>
            </a:extLst>
          </p:cNvPr>
          <p:cNvSpPr/>
          <p:nvPr/>
        </p:nvSpPr>
        <p:spPr>
          <a:xfrm>
            <a:off x="378542" y="4438935"/>
            <a:ext cx="11434916" cy="1409291"/>
          </a:xfrm>
          <a:prstGeom prst="roundRect">
            <a:avLst/>
          </a:prstGeom>
          <a:gradFill flip="none" rotWithShape="1">
            <a:gsLst>
              <a:gs pos="1000">
                <a:srgbClr val="E1A809">
                  <a:tint val="66000"/>
                  <a:satMod val="160000"/>
                </a:srgbClr>
              </a:gs>
              <a:gs pos="44000">
                <a:srgbClr val="E1A80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GB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організаціях спостеріга</a:t>
            </a:r>
            <a:r>
              <a:rPr lang="uk-UA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лося</a:t>
            </a:r>
            <a:r>
              <a:rPr lang="en-GB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явище «гібридного членства»</a:t>
            </a:r>
            <a:r>
              <a:rPr lang="en-GB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поряд із «офіційними» членами в роботі спілки беруть участь ситуативні симпатики</a:t>
            </a:r>
            <a:endParaRPr lang="uk-UA" sz="5400" i="1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2251252-8C54-318E-640A-2915925084F5}"/>
              </a:ext>
            </a:extLst>
          </p:cNvPr>
          <p:cNvSpPr/>
          <p:nvPr/>
        </p:nvSpPr>
        <p:spPr>
          <a:xfrm>
            <a:off x="1325880" y="672199"/>
            <a:ext cx="9540240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Громадський активізм вимушених мігрантів</a:t>
            </a:r>
            <a:endParaRPr lang="uk-UA" sz="2800" dirty="0">
              <a:effectLst/>
              <a:latin typeface="Sitka Heading Semibold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A651E1C-5B57-3DE8-C01F-2E09F2AD8BFA}"/>
              </a:ext>
            </a:extLst>
          </p:cNvPr>
          <p:cNvSpPr/>
          <p:nvPr/>
        </p:nvSpPr>
        <p:spPr>
          <a:xfrm>
            <a:off x="314633" y="2326312"/>
            <a:ext cx="11651226" cy="3533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нерівномірна та вибіркова залученість до громадського життя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 пасивність новоприбулих мігрантів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 мігрантів значною мірою залежить від віку, регіону проживання, специфіки особистості та їхньої стадії адаптації</a:t>
            </a:r>
            <a:endParaRPr lang="uk-UA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7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45B3CB5-348C-1291-A4AB-DA5C8621D0F4}"/>
              </a:ext>
            </a:extLst>
          </p:cNvPr>
          <p:cNvSpPr/>
          <p:nvPr/>
        </p:nvSpPr>
        <p:spPr>
          <a:xfrm>
            <a:off x="1007069" y="623038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</a:rPr>
              <a:t>Чому мігранти долучаються до громадської діяльності?</a:t>
            </a:r>
            <a:endParaRPr lang="uk-UA" sz="2800" dirty="0">
              <a:latin typeface="Sitka Heading Semibold" pitchFamily="2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68C8E3D-C51E-019A-F462-196C7E9FFE95}"/>
              </a:ext>
            </a:extLst>
          </p:cNvPr>
          <p:cNvSpPr/>
          <p:nvPr/>
        </p:nvSpPr>
        <p:spPr>
          <a:xfrm>
            <a:off x="275303" y="1992015"/>
            <a:ext cx="11646310" cy="43792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громада як простір для відновлення і підтримки, а також «дім», де можна знайти однодумців і будувати нові соціальні зв’язки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прагнення зберігати національно-культурну ідентичність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долучення до культурної дипломатії та відчуття гордості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залученість до волонтерства та благодійної діяльності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0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3D4ABCC2-BBEE-49F7-9CC0-ECD7D22E60AE}"/>
              </a:ext>
            </a:extLst>
          </p:cNvPr>
          <p:cNvSpPr/>
          <p:nvPr/>
        </p:nvSpPr>
        <p:spPr>
          <a:xfrm>
            <a:off x="1007069" y="613205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Чому мігранти не хочуть долучатися до активізму?</a:t>
            </a:r>
            <a:endParaRPr lang="uk-UA" sz="2800" dirty="0"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B606A3E-B541-C573-7445-3D308AFB513B}"/>
              </a:ext>
            </a:extLst>
          </p:cNvPr>
          <p:cNvSpPr/>
          <p:nvPr/>
        </p:nvSpPr>
        <p:spPr>
          <a:xfrm>
            <a:off x="275303" y="1992015"/>
            <a:ext cx="11646310" cy="43399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брак часу та вища пріоритетність проблем інтеграції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просторова віддаленість та питання логістики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мовний бар’єр та складнощі комунікації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пасивність життєвої позиції та/або проросійські настрої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</a:t>
            </a: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евизначеність власного майбутнього та відсутність бажання брати відповідальність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закритість громади та упередженість до чоловіків</a:t>
            </a:r>
            <a:endParaRPr lang="uk-UA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0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AF696450-A7E8-664A-349B-90919C5CEB2A}"/>
              </a:ext>
            </a:extLst>
          </p:cNvPr>
          <p:cNvSpPr/>
          <p:nvPr/>
        </p:nvSpPr>
        <p:spPr>
          <a:xfrm>
            <a:off x="1007069" y="573875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Візія майбутнього громади та організацій українців</a:t>
            </a:r>
            <a:endParaRPr lang="uk-UA" sz="4000" dirty="0"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C63E6250-BFBD-9F22-1855-1FD632984C62}"/>
              </a:ext>
            </a:extLst>
          </p:cNvPr>
          <p:cNvSpPr/>
          <p:nvPr/>
        </p:nvSpPr>
        <p:spPr>
          <a:xfrm>
            <a:off x="265471" y="1673448"/>
            <a:ext cx="11651226" cy="18032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endParaRPr lang="uk-UA" sz="24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Майбутнє організацій сфокусоване на </a:t>
            </a:r>
            <a:r>
              <a:rPr lang="uk-UA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інституційному розвитку </a:t>
            </a: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напрямах роботи із зовнішніми акторами</a:t>
            </a: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відповідях простежується 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оптимізм</a:t>
            </a: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щодо майбутнього української громади </a:t>
            </a:r>
            <a:r>
              <a:rPr lang="uk-UA" sz="24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довготривалій перспективі</a:t>
            </a:r>
            <a:endParaRPr lang="uk-UA" sz="24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uk-UA" sz="24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FB1C453-8568-2378-179C-D28EBAB1916A}"/>
              </a:ext>
            </a:extLst>
          </p:cNvPr>
          <p:cNvSpPr/>
          <p:nvPr/>
        </p:nvSpPr>
        <p:spPr>
          <a:xfrm>
            <a:off x="270387" y="3755922"/>
            <a:ext cx="11646310" cy="26655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розширення організацій та посилення локальної інфраструктури</a:t>
            </a:r>
            <a:endParaRPr lang="uk-UA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стратегій взаємодії з партнерами</a:t>
            </a:r>
            <a:endParaRPr lang="uk-UA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 українців за кордоном та в Україні після завершення війни</a:t>
            </a:r>
            <a:endParaRPr lang="uk-UA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 національної ідентичності українців</a:t>
            </a:r>
            <a:endParaRPr lang="uk-UA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6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312D2510-728F-63BF-B829-F016117BE91B}"/>
              </a:ext>
            </a:extLst>
          </p:cNvPr>
          <p:cNvSpPr/>
          <p:nvPr/>
        </p:nvSpPr>
        <p:spPr>
          <a:xfrm>
            <a:off x="1095559" y="583707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Потенційні загрози перед організаціями та громадою</a:t>
            </a:r>
            <a:endParaRPr lang="uk-UA" sz="5400" dirty="0">
              <a:latin typeface="Sitka Heading Semibold" pitchFamily="2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6B960541-2B4F-3D9D-9C11-93833309679A}"/>
              </a:ext>
            </a:extLst>
          </p:cNvPr>
          <p:cNvSpPr/>
          <p:nvPr/>
        </p:nvSpPr>
        <p:spPr>
          <a:xfrm>
            <a:off x="1095559" y="2267319"/>
            <a:ext cx="10363200" cy="3514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 національної ідентичності та протидія асиміляції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соціальної згуртованості українців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української мови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пасивна участь у політичних або меморіальних акціях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демографічне старіння та проблема залучення молоді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 труднощі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C5E81CF-0AE1-6CB7-42D4-A7BDD5775F0D}"/>
              </a:ext>
            </a:extLst>
          </p:cNvPr>
          <p:cNvSpPr/>
          <p:nvPr/>
        </p:nvSpPr>
        <p:spPr>
          <a:xfrm>
            <a:off x="1095559" y="573874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Потенційні загрози перед організаціями та громадою</a:t>
            </a:r>
            <a:endParaRPr lang="uk-UA" sz="5400" dirty="0">
              <a:latin typeface="Sitka Heading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91F4D65-0144-D4A1-6AE5-B6283D5F32E0}"/>
              </a:ext>
            </a:extLst>
          </p:cNvPr>
          <p:cNvSpPr/>
          <p:nvPr/>
        </p:nvSpPr>
        <p:spPr>
          <a:xfrm>
            <a:off x="1007068" y="711527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органам державної влади України</a:t>
            </a:r>
            <a:endParaRPr lang="uk-UA" sz="7200" dirty="0">
              <a:solidFill>
                <a:schemeClr val="bg1"/>
              </a:solidFill>
              <a:latin typeface="Sitka Heading Semibold" pitchFamily="2" charset="0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C96B6E06-8EE6-4421-814A-104E79A5C748}"/>
              </a:ext>
            </a:extLst>
          </p:cNvPr>
          <p:cNvSpPr/>
          <p:nvPr/>
        </p:nvSpPr>
        <p:spPr>
          <a:xfrm>
            <a:off x="427703" y="2222091"/>
            <a:ext cx="11336593" cy="38444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запровадити державне замовлення на соціальні послуги через діаспорні організації – перейти до інституційного фінансування </a:t>
            </a:r>
          </a:p>
          <a:p>
            <a:pPr marL="342900" lvl="0" indent="-342900" algn="just">
              <a:lnSpc>
                <a:spcPct val="150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при Посольстві України в Латвії орган взаємодії з громадою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регулярну координацію між державою та організаціями, обмін інформації про потреби громади</a:t>
            </a:r>
          </a:p>
        </p:txBody>
      </p:sp>
    </p:spTree>
    <p:extLst>
      <p:ext uri="{BB962C8B-B14F-4D97-AF65-F5344CB8AC3E}">
        <p14:creationId xmlns:p14="http://schemas.microsoft.com/office/powerpoint/2010/main" val="1055940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D968D16-8BCA-9516-4BD1-40548D7AF4DC}"/>
              </a:ext>
            </a:extLst>
          </p:cNvPr>
          <p:cNvSpPr/>
          <p:nvPr/>
        </p:nvSpPr>
        <p:spPr>
          <a:xfrm>
            <a:off x="1095559" y="573874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chemeClr val="bg1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українському громадському сектору Латвії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E3175657-BC4E-35D6-AD89-8CD8F1CD6933}"/>
              </a:ext>
            </a:extLst>
          </p:cNvPr>
          <p:cNvSpPr/>
          <p:nvPr/>
        </p:nvSpPr>
        <p:spPr>
          <a:xfrm>
            <a:off x="806246" y="2316480"/>
            <a:ext cx="10579508" cy="3514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залучення «пасивної більшості»:</a:t>
            </a:r>
            <a:endParaRPr lang="uk-UA" sz="2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запроваджувати короткотривалі практики мікроучасті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400"/>
              <a:buFont typeface="Symbol" panose="05050102010706020507" pitchFamily="18" charset="2"/>
              <a:buChar char=""/>
            </a:pPr>
            <a:r>
              <a:rPr lang="uk-UA" sz="28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створювати сімейні формати активності у майстер-класах та навчальних програмах</a:t>
            </a:r>
          </a:p>
        </p:txBody>
      </p:sp>
    </p:spTree>
    <p:extLst>
      <p:ext uri="{BB962C8B-B14F-4D97-AF65-F5344CB8AC3E}">
        <p14:creationId xmlns:p14="http://schemas.microsoft.com/office/powerpoint/2010/main" val="19767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61CC68E-A22A-05DF-916E-B7C0D27B2558}"/>
              </a:ext>
            </a:extLst>
          </p:cNvPr>
          <p:cNvSpPr/>
          <p:nvPr/>
        </p:nvSpPr>
        <p:spPr>
          <a:xfrm>
            <a:off x="1095559" y="573874"/>
            <a:ext cx="10177862" cy="701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chemeClr val="bg1"/>
                </a:solidFill>
                <a:effectLst/>
                <a:latin typeface="Sitka Heading Semi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українському громадському сектору Латвії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75B4805-AEEB-CFA0-DD93-46FFED5B0845}"/>
              </a:ext>
            </a:extLst>
          </p:cNvPr>
          <p:cNvSpPr/>
          <p:nvPr/>
        </p:nvSpPr>
        <p:spPr>
          <a:xfrm>
            <a:off x="412956" y="1903524"/>
            <a:ext cx="11484076" cy="42711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роботи з молоддю:</a:t>
            </a:r>
            <a:endParaRPr lang="uk-UA" sz="24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створювати молодіжні ради при організаціях як постійний консультативний орган із підлітків та молоді</a:t>
            </a:r>
          </a:p>
          <a:p>
            <a:pPr marL="342900" lvl="0" indent="-342900">
              <a:lnSpc>
                <a:spcPct val="115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надавати раді реальні повноваження: планування частини подій, бюджету, комунікації в соцмережах</a:t>
            </a:r>
          </a:p>
          <a:p>
            <a:pPr marL="342900" lvl="0" indent="-342900">
              <a:lnSpc>
                <a:spcPct val="115000"/>
              </a:lnSpc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закріпити участь представника молодіжної ради у правлінні організації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400"/>
              <a:buFont typeface="Symbol" panose="05050102010706020507" pitchFamily="18" charset="2"/>
              <a:buChar char=""/>
            </a:pPr>
            <a:r>
              <a:rPr lang="uk-UA" sz="24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створювати часткову зайнятість для молодих координаторів напрямів: соцмережі, події, освіта, ком’юніті-менеджмент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2229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A1B3-1B3C-41A3-92E1-4D636277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17250"/>
            <a:ext cx="10026650" cy="745725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/>
              <a:t>методологія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C9DDE2-DBAA-434F-A71F-F81C2E14E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778" y="1889385"/>
            <a:ext cx="1264103" cy="1264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D11D0-6A4C-4AFA-81BD-00538C4C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4" y="5377760"/>
            <a:ext cx="938004" cy="93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3CD437B-BF9A-4394-B278-DE1D1CDA4A77}"/>
              </a:ext>
            </a:extLst>
          </p:cNvPr>
          <p:cNvSpPr txBox="1">
            <a:spLocks/>
          </p:cNvSpPr>
          <p:nvPr/>
        </p:nvSpPr>
        <p:spPr>
          <a:xfrm>
            <a:off x="1677881" y="1433541"/>
            <a:ext cx="10234486" cy="24117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0000" indent="-36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 sz="2000" i="1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українські громадяни, які вимушено переїхали до Латвії у зв’язку з повномасштабним вторгненням рф в Україну 24 лютого 2022 року та перебували в цій країні на момент опитування;</a:t>
            </a:r>
          </a:p>
          <a:p>
            <a:r>
              <a:rPr lang="ru-RU" dirty="0"/>
              <a:t>мешканці Латвії українського походження, які мігрували до цієї країни до 2022 року, та є очільниками або представниками українських громадських організацій чи ініціативних груп, залучених до діяльності української громади в Латвії</a:t>
            </a:r>
            <a:endParaRPr lang="uk-UA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B061BEF-16DC-4E57-B5EB-C133B5EB3D72}"/>
              </a:ext>
            </a:extLst>
          </p:cNvPr>
          <p:cNvSpPr txBox="1">
            <a:spLocks/>
          </p:cNvSpPr>
          <p:nvPr/>
        </p:nvSpPr>
        <p:spPr>
          <a:xfrm>
            <a:off x="1908699" y="5619564"/>
            <a:ext cx="9419208" cy="82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500" dirty="0">
                <a:solidFill>
                  <a:schemeClr val="tx1">
                    <a:alpha val="70000"/>
                  </a:schemeClr>
                </a:solidFill>
              </a:rPr>
              <a:t>польовий етап: вересень – грудень 2025 року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5BB7187-7CCF-4C96-8D15-8857DD6BDDDD}"/>
              </a:ext>
            </a:extLst>
          </p:cNvPr>
          <p:cNvSpPr txBox="1">
            <a:spLocks/>
          </p:cNvSpPr>
          <p:nvPr/>
        </p:nvSpPr>
        <p:spPr>
          <a:xfrm>
            <a:off x="1961966" y="4213131"/>
            <a:ext cx="9783191" cy="82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500" dirty="0">
                <a:solidFill>
                  <a:schemeClr val="tx1">
                    <a:alpha val="70000"/>
                  </a:schemeClr>
                </a:solidFill>
              </a:rPr>
              <a:t>2 окремі напівструктуровані запитальники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65DFCC-A0F2-4669-BAE1-3191EE574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35" t="41036" r="57767" b="16505"/>
          <a:stretch/>
        </p:blipFill>
        <p:spPr>
          <a:xfrm>
            <a:off x="526455" y="3845315"/>
            <a:ext cx="1106090" cy="1264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42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F3647E-FE60-4275-AE03-159B4AD2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6" y="1079500"/>
            <a:ext cx="5805996" cy="4689475"/>
          </a:xfrm>
        </p:spPr>
        <p:txBody>
          <a:bodyPr>
            <a:normAutofit/>
          </a:bodyPr>
          <a:lstStyle/>
          <a:p>
            <a:r>
              <a:rPr lang="uk-UA" sz="4000" b="1" dirty="0"/>
              <a:t>Дякуємо за увагу! </a:t>
            </a:r>
          </a:p>
        </p:txBody>
      </p:sp>
      <p:pic>
        <p:nvPicPr>
          <p:cNvPr id="6" name="Місце для вмісту 4">
            <a:extLst>
              <a:ext uri="{FF2B5EF4-FFF2-40B4-BE49-F238E27FC236}">
                <a16:creationId xmlns:a16="http://schemas.microsoft.com/office/drawing/2014/main" id="{4834E3DB-1A03-400C-8D15-58C854652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4405" b="2686"/>
          <a:stretch/>
        </p:blipFill>
        <p:spPr>
          <a:xfrm>
            <a:off x="7004483" y="0"/>
            <a:ext cx="51875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18D5-7862-2E7B-5118-6CB5AE68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</p:spPr>
        <p:txBody>
          <a:bodyPr anchor="b">
            <a:normAutofit/>
          </a:bodyPr>
          <a:lstStyle/>
          <a:p>
            <a:pPr algn="ctr"/>
            <a:r>
              <a:rPr lang="uk-UA" b="1" dirty="0"/>
              <a:t>Структура звіту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61039B-10D0-F54F-065F-36D90691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618914"/>
            <a:ext cx="5906110" cy="3879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РОЗДІЛ 1. </a:t>
            </a:r>
            <a:r>
              <a:rPr lang="uk-UA" dirty="0"/>
              <a:t>МІГРАЦІЯ УКРАЇНЦІВ ДО ЛАТВІЇ: ДИНАМІКА, СТРУКТУРА ТА КЛЮЧОВІ ХАРАКТЕРИСТИКИ </a:t>
            </a:r>
          </a:p>
          <a:p>
            <a:pPr marL="0" indent="0">
              <a:buNone/>
            </a:pPr>
            <a:r>
              <a:rPr lang="uk-UA" b="1" dirty="0"/>
              <a:t>РОЗДІЛ 2. </a:t>
            </a:r>
            <a:r>
              <a:rPr lang="uk-UA" dirty="0"/>
              <a:t>УКРАЇНСЬКІ ВИМУШЕНІ МІГРАНТИ У ЛАТВІЇ: УМОВИ ПЕРЕБУВАННЯ, ІНТЕГРАЦІЯ ТА МАЙБУТНІ ОРІЄНТИРИ</a:t>
            </a:r>
          </a:p>
          <a:p>
            <a:pPr marL="0" indent="0">
              <a:buNone/>
            </a:pPr>
            <a:r>
              <a:rPr lang="uk-UA" b="1" dirty="0"/>
              <a:t>РОЗДІЛ 3. </a:t>
            </a:r>
            <a:r>
              <a:rPr lang="uk-UA" dirty="0"/>
              <a:t>ГРОМАДСЬКА САМООРГАНІЗАЦІЯ УКРАЇНЦІВ У ЛАТВІЇ: ІСТОРІЯ ТА СУЧАСНІ ПРАКТИКИ ПІД ЧАС ПОВНОМАСШТАБНОЇ РОСІЙСЬКО-УКРАЇНСЬКОЇ ВІЙНИ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11AC2B-E0EE-4BB9-8BC1-EC5DA9DB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E320CF0-8C8D-34B5-6756-48BF56998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-1005"/>
            <a:ext cx="4847207" cy="68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1A809">
                <a:tint val="66000"/>
                <a:satMod val="160000"/>
              </a:srgbClr>
            </a:gs>
            <a:gs pos="44000">
              <a:srgbClr val="E1A809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E50F-8F73-5708-9D85-C85DCC5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17" y="372862"/>
            <a:ext cx="10026650" cy="745724"/>
          </a:xfrm>
        </p:spPr>
        <p:txBody>
          <a:bodyPr>
            <a:normAutofit/>
          </a:bodyPr>
          <a:lstStyle/>
          <a:p>
            <a:pPr algn="ctr"/>
            <a:r>
              <a:rPr lang="uk-UA" sz="3000" b="1" spc="0" dirty="0">
                <a:solidFill>
                  <a:schemeClr val="accent6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Особливості інтеграції. Державна допомога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64B1B-4827-4F9A-90CC-AE903445E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7" y="1118586"/>
            <a:ext cx="10810325" cy="485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38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0FB47-50FB-412E-B5A7-19A7057C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1" y="79899"/>
            <a:ext cx="9321554" cy="6702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60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17F9-4904-41F2-B1E0-09B2B01E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399496"/>
            <a:ext cx="10026650" cy="577048"/>
          </a:xfrm>
        </p:spPr>
        <p:txBody>
          <a:bodyPr>
            <a:normAutofit/>
          </a:bodyPr>
          <a:lstStyle/>
          <a:p>
            <a:r>
              <a:rPr lang="uk-UA" spc="0" dirty="0">
                <a:latin typeface="Calibri" panose="020F0502020204030204" pitchFamily="34" charset="0"/>
                <a:cs typeface="Calibri" panose="020F0502020204030204" pitchFamily="34" charset="0"/>
              </a:rPr>
              <a:t>Особливості інтеграції. Сприйняття місцевим населенням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B6B31E-1112-49AA-80AF-53DA1A318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" y="976543"/>
            <a:ext cx="8532106" cy="317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284126-0852-4D6A-AEAF-2080304C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37" y="3733061"/>
            <a:ext cx="8407263" cy="3124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491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8EA8CF-A580-4D94-8DF9-807AB9297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4" y="1070664"/>
            <a:ext cx="10094311" cy="5458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96B907-0868-4C36-9141-EEDB087F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399496"/>
            <a:ext cx="10026650" cy="577048"/>
          </a:xfrm>
        </p:spPr>
        <p:txBody>
          <a:bodyPr>
            <a:normAutofit/>
          </a:bodyPr>
          <a:lstStyle/>
          <a:p>
            <a:r>
              <a:rPr lang="uk-UA" spc="0" dirty="0">
                <a:latin typeface="Calibri" panose="020F0502020204030204" pitchFamily="34" charset="0"/>
                <a:cs typeface="Calibri" panose="020F0502020204030204" pitchFamily="34" charset="0"/>
              </a:rPr>
              <a:t>Особливості інтеграції. Сприйняття місцевим населенням </a:t>
            </a:r>
          </a:p>
        </p:txBody>
      </p:sp>
    </p:spTree>
    <p:extLst>
      <p:ext uri="{BB962C8B-B14F-4D97-AF65-F5344CB8AC3E}">
        <p14:creationId xmlns:p14="http://schemas.microsoft.com/office/powerpoint/2010/main" val="212262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E1A809">
                <a:tint val="66000"/>
                <a:satMod val="160000"/>
              </a:srgbClr>
            </a:gs>
            <a:gs pos="44000">
              <a:srgbClr val="E1A809">
                <a:tint val="23500"/>
                <a:satMod val="16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3E50F-8F73-5708-9D85-C85DCC5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23" y="239697"/>
            <a:ext cx="10919534" cy="8788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spc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Особливості інтеграції. Сприйняття місцевим населенням </a:t>
            </a:r>
            <a:endParaRPr lang="uk-UA" sz="3000" b="1" spc="0" dirty="0">
              <a:solidFill>
                <a:schemeClr val="accent6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2F7E8-D9F6-4E5F-B1A8-99FB3AE4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31" y="1041495"/>
            <a:ext cx="9018393" cy="5564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6353918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1298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Avenir Next LT Pro Light</vt:lpstr>
      <vt:lpstr>Book Antiqua</vt:lpstr>
      <vt:lpstr>Calibri</vt:lpstr>
      <vt:lpstr>Dubai Light</vt:lpstr>
      <vt:lpstr>Rockwell Nova Light</vt:lpstr>
      <vt:lpstr>Sitka Heading Semibold</vt:lpstr>
      <vt:lpstr>Symbol</vt:lpstr>
      <vt:lpstr>Times New Roman</vt:lpstr>
      <vt:lpstr>Wingdings</vt:lpstr>
      <vt:lpstr>LeafVTI</vt:lpstr>
      <vt:lpstr>PowerPoint Presentation</vt:lpstr>
      <vt:lpstr>Мета дослідження</vt:lpstr>
      <vt:lpstr>методологія</vt:lpstr>
      <vt:lpstr>Структура звіту</vt:lpstr>
      <vt:lpstr>Особливості інтеграції. Державна допомога</vt:lpstr>
      <vt:lpstr>PowerPoint Presentation</vt:lpstr>
      <vt:lpstr>Особливості інтеграції. Сприйняття місцевим населенням </vt:lpstr>
      <vt:lpstr>Особливості інтеграції. Сприйняття місцевим населенням </vt:lpstr>
      <vt:lpstr>Особливості інтеграції. Сприйняття місцевим населенням </vt:lpstr>
      <vt:lpstr>PowerPoint Presentation</vt:lpstr>
      <vt:lpstr>Соціальні зв’язки з Україною. Основні форми та харектеристики </vt:lpstr>
      <vt:lpstr>Візія майбутнього та перспективи повернення в Україну </vt:lpstr>
      <vt:lpstr>Рекомендації до органів влади України </vt:lpstr>
      <vt:lpstr>Рекомендації до органів влади України </vt:lpstr>
      <vt:lpstr>Рекомендації до органів влади України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Oksana Pyatkovska</dc:creator>
  <cp:lastModifiedBy>Оксана П'ятковська</cp:lastModifiedBy>
  <cp:revision>32</cp:revision>
  <dcterms:created xsi:type="dcterms:W3CDTF">2026-03-17T17:43:27Z</dcterms:created>
  <dcterms:modified xsi:type="dcterms:W3CDTF">2026-03-27T09:26:28Z</dcterms:modified>
</cp:coreProperties>
</file>